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6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r>
              <a:t>Seasonal Indices by Quarter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Seasonal Index</c:v>
                </c:pt>
              </c:strCache>
            </c:strRef>
          </c:tx>
          <c:invertIfNegative val="1"/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90</c:v>
                </c:pt>
                <c:pt idx="1">
                  <c:v>105</c:v>
                </c:pt>
                <c:pt idx="2">
                  <c:v>120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CC-4777-B5C3-74FDFDE3C2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r>
              <a:t>Cyclical Pattern Over Time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Cyclical Index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95</c:v>
                </c:pt>
                <c:pt idx="1">
                  <c:v>105</c:v>
                </c:pt>
                <c:pt idx="2">
                  <c:v>120</c:v>
                </c:pt>
                <c:pt idx="3">
                  <c:v>110</c:v>
                </c:pt>
                <c:pt idx="4">
                  <c:v>90</c:v>
                </c:pt>
                <c:pt idx="5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E6-4E69-8D55-6355EEA0DC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7917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6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8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56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8619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82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72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7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74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5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8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29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43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9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3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58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63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0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8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Seasonal Variations and Cyclical Patterns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MGMT409 – Management Forecasting</a:t>
            </a:r>
          </a:p>
          <a:p>
            <a:r>
              <a:rPr dirty="0"/>
              <a:t>Week </a:t>
            </a:r>
            <a:r>
              <a:rPr lang="en-US" dirty="0"/>
              <a:t>9</a:t>
            </a:r>
            <a:r>
              <a:rPr dirty="0"/>
              <a:t> Lecture</a:t>
            </a:r>
          </a:p>
          <a:p>
            <a:r>
              <a:rPr dirty="0"/>
              <a:t>Instructor: [</a:t>
            </a:r>
            <a:r>
              <a:rPr lang="en-US" dirty="0"/>
              <a:t>Dr. Amir Khadem</a:t>
            </a:r>
            <a:r>
              <a:rPr dirty="0"/>
              <a:t>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Seasonal Adjustment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 (Multiplicative):</a:t>
            </a:r>
          </a:p>
          <a:p>
            <a:r>
              <a:t>Raw Sales = 120</a:t>
            </a:r>
          </a:p>
          <a:p>
            <a:r>
              <a:t>Seasonal Index = 1.2</a:t>
            </a:r>
          </a:p>
          <a:p>
            <a:r>
              <a:t>Seasonally Adjusted Sales = 120 / 1.2 = 100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Cyclical Patterns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Long-term oscillations around the trend line</a:t>
            </a:r>
          </a:p>
          <a:p>
            <a:r>
              <a:t>• Often related to business cycles (boom and recession phases)</a:t>
            </a:r>
          </a:p>
          <a:p>
            <a:r>
              <a:t>• Duration: &gt; 1 year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Cyclical Movements Example (Excel-style)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Combining Trend, Seasonal, and Cyclical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Actual = Trend × Seasonal × Cyclical × Irregular</a:t>
            </a:r>
          </a:p>
          <a:p>
            <a:r>
              <a:t>• Visualize each component to interpret total behavior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Using Excel for Seasonal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Use Data Analysis ToolPak → Moving Average, Regression</a:t>
            </a:r>
          </a:p>
          <a:p>
            <a:r>
              <a:t>• Create seasonal index tables</a:t>
            </a:r>
          </a:p>
          <a:p>
            <a:r>
              <a:t>• Plot seasonal decomposition charts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Interpreting Seasonal Forecasts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Apply indices to forecast future periods</a:t>
            </a:r>
          </a:p>
          <a:p>
            <a:r>
              <a:t>• Check stability of seasonal pattern over years</a:t>
            </a:r>
          </a:p>
          <a:p>
            <a:r>
              <a:t>• Adjust forecasts for anomalies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Issues and 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Data must span multiple full seasonal cycles</a:t>
            </a:r>
          </a:p>
          <a:p>
            <a:r>
              <a:t>• Detrend before calculating indices</a:t>
            </a:r>
          </a:p>
          <a:p>
            <a:r>
              <a:t>• Validate decomposition visually and statistically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&amp; Next Week Preview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Seasonal and cyclical patterns are key in time-series forecasting</a:t>
            </a:r>
          </a:p>
          <a:p>
            <a:r>
              <a:t>• Next week: Time Series Decomposition and Exponential Smoothing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Session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Recognize seasonal and cyclical variations</a:t>
            </a:r>
          </a:p>
          <a:p>
            <a:r>
              <a:t>- Compute seasonal indices</a:t>
            </a:r>
          </a:p>
          <a:p>
            <a:r>
              <a:t>- Apply decomposition models</a:t>
            </a:r>
          </a:p>
          <a:p>
            <a:r>
              <a:t>- Analyze real-world data using Excel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Recap: Trend vs. Seasonality vs. Cyclicality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Trend: Long-term direction</a:t>
            </a:r>
          </a:p>
          <a:p>
            <a:r>
              <a:t>• Seasonality: Short-term, calendar-related fluctuations</a:t>
            </a:r>
          </a:p>
          <a:p>
            <a:r>
              <a:t>• Cyclicality: Long-term oscillations linked to economic cycles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Seasonal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Regular patterns recurring within a year</a:t>
            </a:r>
          </a:p>
          <a:p>
            <a:r>
              <a:t>• Examples: holiday sales, quarterly demand peaks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Causes of Seasonality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Weather patterns</a:t>
            </a:r>
          </a:p>
          <a:p>
            <a:r>
              <a:t>• Holidays and festivals</a:t>
            </a:r>
          </a:p>
          <a:p>
            <a:r>
              <a:t>• Business policies (marketing cycles)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Measuring Seasonality – Ratio-to-Moving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Steps:</a:t>
            </a:r>
          </a:p>
          <a:p>
            <a:r>
              <a:t>1. Compute moving averages</a:t>
            </a:r>
          </a:p>
          <a:p>
            <a:r>
              <a:t>2. Calculate ratio to moving average</a:t>
            </a:r>
          </a:p>
          <a:p>
            <a:r>
              <a:t>3. Average ratios for each season</a:t>
            </a:r>
          </a:p>
          <a:p>
            <a:r>
              <a:t>4. Normalize to ensure average = 100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Example: Seasonal Index Calculation (Excel-style)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Decomposition: Additive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Y = T + S + C + I</a:t>
            </a:r>
          </a:p>
          <a:p>
            <a:endParaRPr/>
          </a:p>
          <a:p>
            <a:r>
              <a:t>• T = Trend</a:t>
            </a:r>
          </a:p>
          <a:p>
            <a:r>
              <a:t>• S = Seasonal</a:t>
            </a:r>
          </a:p>
          <a:p>
            <a:r>
              <a:t>• C = Cyclical</a:t>
            </a:r>
          </a:p>
          <a:p>
            <a:r>
              <a:t>• I = Irregular</a:t>
            </a:r>
          </a:p>
          <a:p>
            <a:endParaRPr/>
          </a:p>
          <a:p>
            <a:r>
              <a:t>Used when seasonal variation is constant across levels.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Decomposition: Multiplicative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 = T × S × C × I</a:t>
            </a:r>
          </a:p>
          <a:p>
            <a:endParaRPr/>
          </a:p>
          <a:p>
            <a:r>
              <a:t>Used when seasonal variation changes proportionally with trend level.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</TotalTime>
  <Words>400</Words>
  <Application>Microsoft Office PowerPoint</Application>
  <PresentationFormat>On-screen Show (4:3)</PresentationFormat>
  <Paragraphs>70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Tw Cen MT</vt:lpstr>
      <vt:lpstr>Droplet</vt:lpstr>
      <vt:lpstr>Seasonal Variations and Cyclical Patterns</vt:lpstr>
      <vt:lpstr>Session Overview</vt:lpstr>
      <vt:lpstr>Recap: Trend vs. Seasonality vs. Cyclicality</vt:lpstr>
      <vt:lpstr>Understanding Seasonal Variations</vt:lpstr>
      <vt:lpstr>Causes of Seasonality</vt:lpstr>
      <vt:lpstr>Measuring Seasonality – Ratio-to-Moving Average</vt:lpstr>
      <vt:lpstr>Example: Seasonal Index Calculation (Excel-style)</vt:lpstr>
      <vt:lpstr>Decomposition: Additive Model</vt:lpstr>
      <vt:lpstr>Decomposition: Multiplicative Model</vt:lpstr>
      <vt:lpstr>Seasonal Adjustment Example</vt:lpstr>
      <vt:lpstr>Cyclical Patterns Overview</vt:lpstr>
      <vt:lpstr>Cyclical Movements Example (Excel-style)</vt:lpstr>
      <vt:lpstr>Combining Trend, Seasonal, and Cyclical Components</vt:lpstr>
      <vt:lpstr>Using Excel for Seasonal Analysis</vt:lpstr>
      <vt:lpstr>Interpreting Seasonal Forecasts</vt:lpstr>
      <vt:lpstr>Common Issues and Best Practices</vt:lpstr>
      <vt:lpstr>Summary &amp; Next Week Preview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Amir</dc:creator>
  <cp:keywords/>
  <dc:description>generated using python-pptx</dc:description>
  <cp:lastModifiedBy>AMIR KHADEM</cp:lastModifiedBy>
  <cp:revision>2</cp:revision>
  <dcterms:created xsi:type="dcterms:W3CDTF">2013-01-27T09:14:16Z</dcterms:created>
  <dcterms:modified xsi:type="dcterms:W3CDTF">2025-10-13T08:25:36Z</dcterms:modified>
  <cp:category/>
</cp:coreProperties>
</file>