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7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160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811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156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1524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69930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8129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5031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5468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4737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6124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344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045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698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856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854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063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307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514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471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790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8968" y="1300786"/>
            <a:ext cx="8181473" cy="2509213"/>
          </a:xfrm>
        </p:spPr>
        <p:txBody>
          <a:bodyPr/>
          <a:lstStyle/>
          <a:p>
            <a:r>
              <a:rPr lang="en-US" dirty="0"/>
              <a:t>Moving Averages and Exponential Smoothing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dirty="0"/>
              <a:t>MGMT409 – Management Forecasting</a:t>
            </a:r>
          </a:p>
          <a:p>
            <a:r>
              <a:t>Week </a:t>
            </a:r>
            <a:r>
              <a:rPr lang="en-US"/>
              <a:t>7</a:t>
            </a:r>
            <a:r>
              <a:t> </a:t>
            </a:r>
            <a:r>
              <a:rPr dirty="0"/>
              <a:t>Lecture</a:t>
            </a:r>
          </a:p>
          <a:p>
            <a:r>
              <a:rPr dirty="0"/>
              <a:t>Instructor: [</a:t>
            </a:r>
            <a:r>
              <a:rPr lang="en-US" dirty="0"/>
              <a:t>dr. amir </a:t>
            </a:r>
            <a:r>
              <a:rPr lang="en-US" dirty="0" err="1"/>
              <a:t>khadem</a:t>
            </a:r>
            <a:r>
              <a:rPr dirty="0"/>
              <a:t>]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Exponential Smoothing – Concept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Assigns exponentially decreasing weights over time.</a:t>
            </a:r>
          </a:p>
          <a:p>
            <a:r>
              <a:t>• Simpler and more responsive than moving averages.</a:t>
            </a:r>
          </a:p>
          <a:p>
            <a:r>
              <a:t>• Formula: Ft = αYt-1 + (1-α)Ft-1</a:t>
            </a:r>
          </a:p>
          <a:p>
            <a:r>
              <a:t>where 0 &lt; α &lt; 1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Choosing the Smoothing Constant (α)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High α → more responsive to recent changes.</a:t>
            </a:r>
          </a:p>
          <a:p>
            <a:r>
              <a:t>• Low α → smoother, less responsive forecasts.</a:t>
            </a:r>
          </a:p>
          <a:p>
            <a:r>
              <a:t>• Typical values: 0.1 to 0.3.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– Single Exponential Smoothing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Given α = 0.2</a:t>
            </a:r>
          </a:p>
          <a:p>
            <a:r>
              <a:t>Yt = 150, Ft-1 = 140</a:t>
            </a:r>
          </a:p>
          <a:p>
            <a:r>
              <a:t>Ft = 0.2×150 + 0.8×140 = 142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Double Exponential Smoothing (Holt’s Method)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Captures trend as well as level.</a:t>
            </a:r>
          </a:p>
          <a:p>
            <a:r>
              <a:t>• Two equations:</a:t>
            </a:r>
          </a:p>
          <a:p>
            <a:r>
              <a:t>Level: Lt = αYt + (1-α)(Lt-1 + Tt-1)</a:t>
            </a:r>
          </a:p>
          <a:p>
            <a:r>
              <a:t>Trend: Tt = β(Lt - Lt-1) + (1-β)Tt-1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Practical Exercise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Use 3-month moving average on provided dataset.</a:t>
            </a:r>
          </a:p>
          <a:p>
            <a:r>
              <a:t>Compare actual vs. forecast values.</a:t>
            </a:r>
          </a:p>
          <a:p>
            <a:r>
              <a:t>Calculate mean absolute deviation (MAD).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Practical Exercise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Apply exponential smoothing with α = 0.3.</a:t>
            </a:r>
          </a:p>
          <a:p>
            <a:r>
              <a:t>Plot actual vs. forecast values.</a:t>
            </a:r>
          </a:p>
          <a:p>
            <a:r>
              <a:t>Evaluate forecast accuracy.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Comparing SMA vs. Exponential Smoothing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SMA: Simple, effective for stable data.</a:t>
            </a:r>
          </a:p>
          <a:p>
            <a:r>
              <a:t>• Exponential Smoothing: Adapts faster to change.</a:t>
            </a:r>
          </a:p>
          <a:p>
            <a:r>
              <a:t>• Choose method based on data volatility.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Applications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Sales and inventory forecasting.</a:t>
            </a:r>
          </a:p>
          <a:p>
            <a:r>
              <a:t>• Quality control trend analysis.</a:t>
            </a:r>
          </a:p>
          <a:p>
            <a:r>
              <a:t>• Production and resource planning.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Moving Averages and Exponential Smoothing are key forecasting tools.</a:t>
            </a:r>
          </a:p>
          <a:p>
            <a:r>
              <a:t>• Help smooth out noise and reveal trends.</a:t>
            </a:r>
          </a:p>
          <a:p>
            <a:r>
              <a:t>• Practice exercises reinforce understanding.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Assignment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Complete provided dataset tasks.</a:t>
            </a:r>
          </a:p>
          <a:p>
            <a:r>
              <a:t>Submit Excel file with forecasts and MAD calculations.</a:t>
            </a:r>
          </a:p>
          <a:p>
            <a:r>
              <a:t>Prepare to discuss results in next session.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Understand the concept of smoothing techniques.</a:t>
            </a:r>
          </a:p>
          <a:p>
            <a:r>
              <a:t>• Apply moving averages and exponential smoothing for forecasting.</a:t>
            </a:r>
          </a:p>
          <a:p>
            <a:r>
              <a:t>• Compare accuracy between methods.</a:t>
            </a:r>
          </a:p>
          <a:p>
            <a:r>
              <a:t>• Solve real-world practice problems.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 to Smoothing Techniques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Purpose: Reduce random variation in data.</a:t>
            </a:r>
          </a:p>
          <a:p>
            <a:r>
              <a:t>• Highlight underlying trend.</a:t>
            </a:r>
          </a:p>
          <a:p>
            <a:r>
              <a:t>• Useful for short-term forecasting.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Types of Smoothing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Moving Averages (Simple, Weighted)</a:t>
            </a:r>
          </a:p>
          <a:p>
            <a:r>
              <a:t>2. Exponential Smoothing (Single, Double, Holt-Winters)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Simple Moving Average (SMA)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Averages a fixed number of recent data points.</a:t>
            </a:r>
          </a:p>
          <a:p>
            <a:r>
              <a:t>• Formula:</a:t>
            </a:r>
          </a:p>
          <a:p>
            <a:r>
              <a:t>SMA = (Yt + Yt-1 + ... + Yt-n+1) / n</a:t>
            </a:r>
          </a:p>
          <a:p>
            <a:r>
              <a:t>• Suitable for stable data with no strong trend.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– SMA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Monthly sales (units): 100, 120, 130, 150, 160</a:t>
            </a:r>
          </a:p>
          <a:p>
            <a:r>
              <a:t>For 3-month SMA:</a:t>
            </a:r>
          </a:p>
          <a:p>
            <a:r>
              <a:t>(120 + 130 + 150) / 3 = 133.3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Weighted Moving Average (WMA)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Assigns weights to data points (recent data gets higher weight).</a:t>
            </a:r>
          </a:p>
          <a:p>
            <a:r>
              <a:t>• Formula:</a:t>
            </a:r>
          </a:p>
          <a:p>
            <a:r>
              <a:t>WMA = (w1Yt + w2Yt-1 + ... + wnYt-n+1) / Σwi</a:t>
            </a:r>
          </a:p>
          <a:p>
            <a:r>
              <a:t>• Captures recent trends better than SMA.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– WMA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Weights: 0.5, 0.3, 0.2</a:t>
            </a:r>
          </a:p>
          <a:p>
            <a:r>
              <a:t>Data: 150, 130, 120</a:t>
            </a:r>
          </a:p>
          <a:p>
            <a:r>
              <a:t>Forecast = (0.5×150 + 0.3×130 + 0.2×120) = 138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Limitations of Moving Averages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Lag behind actual trend.</a:t>
            </a:r>
          </a:p>
          <a:p>
            <a:r>
              <a:t>• Not suitable for strongly seasonal data.</a:t>
            </a:r>
          </a:p>
          <a:p>
            <a:r>
              <a:t>• Requires complete data series.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1</TotalTime>
  <Words>565</Words>
  <Application>Microsoft Office PowerPoint</Application>
  <PresentationFormat>On-screen Show (4:3)</PresentationFormat>
  <Paragraphs>80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Tw Cen MT</vt:lpstr>
      <vt:lpstr>Droplet</vt:lpstr>
      <vt:lpstr>Moving Averages and Exponential Smoothing</vt:lpstr>
      <vt:lpstr>Learning Objectives</vt:lpstr>
      <vt:lpstr>Introduction to Smoothing Techniques</vt:lpstr>
      <vt:lpstr>Types of Smoothing Methods</vt:lpstr>
      <vt:lpstr>Simple Moving Average (SMA)</vt:lpstr>
      <vt:lpstr>Example – SMA</vt:lpstr>
      <vt:lpstr>Weighted Moving Average (WMA)</vt:lpstr>
      <vt:lpstr>Example – WMA</vt:lpstr>
      <vt:lpstr>Limitations of Moving Averages</vt:lpstr>
      <vt:lpstr>Exponential Smoothing – Concept</vt:lpstr>
      <vt:lpstr>Choosing the Smoothing Constant (α)</vt:lpstr>
      <vt:lpstr>Example – Single Exponential Smoothing</vt:lpstr>
      <vt:lpstr>Double Exponential Smoothing (Holt’s Method)</vt:lpstr>
      <vt:lpstr>Practical Exercise 1</vt:lpstr>
      <vt:lpstr>Practical Exercise 2</vt:lpstr>
      <vt:lpstr>Comparing SMA vs. Exponential Smoothing</vt:lpstr>
      <vt:lpstr>Applications</vt:lpstr>
      <vt:lpstr>Summary</vt:lpstr>
      <vt:lpstr>Assignment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Amir</dc:creator>
  <cp:keywords/>
  <dc:description>generated using python-pptx</dc:description>
  <cp:lastModifiedBy>AMIR KHADEM</cp:lastModifiedBy>
  <cp:revision>4</cp:revision>
  <dcterms:created xsi:type="dcterms:W3CDTF">2013-01-27T09:14:16Z</dcterms:created>
  <dcterms:modified xsi:type="dcterms:W3CDTF">2025-10-13T08:30:13Z</dcterms:modified>
  <cp:category/>
</cp:coreProperties>
</file>