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6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85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7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09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4571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41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3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78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65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869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9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7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21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2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6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6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90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83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7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968" y="1300786"/>
            <a:ext cx="8181473" cy="2509213"/>
          </a:xfrm>
        </p:spPr>
        <p:txBody>
          <a:bodyPr/>
          <a:lstStyle/>
          <a:p>
            <a:r>
              <a:rPr lang="en-US" dirty="0"/>
              <a:t>Time Series Analysis: Concepts and Components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MGMT409 – Management Forecasting</a:t>
            </a:r>
          </a:p>
          <a:p>
            <a:r>
              <a:rPr dirty="0"/>
              <a:t>Week </a:t>
            </a:r>
            <a:r>
              <a:rPr lang="en-US" dirty="0"/>
              <a:t>4</a:t>
            </a:r>
            <a:r>
              <a:rPr dirty="0"/>
              <a:t> Lecture</a:t>
            </a:r>
          </a:p>
          <a:p>
            <a:r>
              <a:rPr dirty="0"/>
              <a:t>Instructor: [</a:t>
            </a:r>
            <a:r>
              <a:rPr lang="en-US" dirty="0"/>
              <a:t>dr. amir </a:t>
            </a:r>
            <a:r>
              <a:rPr lang="en-US" dirty="0" err="1"/>
              <a:t>khadem</a:t>
            </a:r>
            <a:r>
              <a:rPr dirty="0"/>
              <a:t>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Irregular Component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Unpredictable or random variations.</a:t>
            </a:r>
          </a:p>
          <a:p>
            <a:r>
              <a:t>• Caused by unexpected events (e.g., strikes, natural disasters).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Decomposition of Time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The process of separating components.</a:t>
            </a:r>
          </a:p>
          <a:p>
            <a:r>
              <a:t>• Two common models:</a:t>
            </a:r>
          </a:p>
          <a:p>
            <a:r>
              <a:t>   1. Additive Model: Y = T + S + C + I</a:t>
            </a:r>
          </a:p>
          <a:p>
            <a:r>
              <a:t>   2. Multiplicative Model: Y = T × S × C × 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Additive vs. Multiplicative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Additive: Seasonal variation constant over time.</a:t>
            </a:r>
          </a:p>
          <a:p>
            <a:r>
              <a:t>• Multiplicative: Seasonal variation changes proportionally.</a:t>
            </a:r>
          </a:p>
          <a:p>
            <a:r>
              <a:t>• Choice depends on data pattern.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Visualizing Time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 line plots to observe patterns.</a:t>
            </a:r>
          </a:p>
          <a:p>
            <a:r>
              <a:t>• Trend lines help identify direction.</a:t>
            </a:r>
          </a:p>
          <a:p>
            <a:r>
              <a:t>• Seasonal subseries plots show periodicity.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Solving – Identifying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Given monthly sales data:</a:t>
            </a:r>
          </a:p>
          <a:p>
            <a:r>
              <a:t>1. Plot the data.</a:t>
            </a:r>
          </a:p>
          <a:p>
            <a:r>
              <a:t>2. Identify the trend and seasonality.</a:t>
            </a:r>
          </a:p>
          <a:p>
            <a:r>
              <a:t>3. Choose appropriate decomposition model.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Solving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Data: Quarterly sales over 5 years.</a:t>
            </a:r>
          </a:p>
          <a:p>
            <a:r>
              <a:t>Step 1: Graph data.</a:t>
            </a:r>
          </a:p>
          <a:p>
            <a:r>
              <a:t>Step 2: Detect trend and cyclic behavior.</a:t>
            </a:r>
          </a:p>
          <a:p>
            <a:r>
              <a:t>Step 3: Apply additive decomposition.</a:t>
            </a:r>
          </a:p>
          <a:p>
            <a:r>
              <a:t>Step 4: Interpret results.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Applications in Forecasting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Understanding time series components improves forecast accuracy.</a:t>
            </a:r>
          </a:p>
          <a:p>
            <a:r>
              <a:t>• Used in demand planning, inventory control, and quality improvement.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Limitations of Time Series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Requires historical data.</a:t>
            </a:r>
          </a:p>
          <a:p>
            <a:r>
              <a:t>• Assumes past patterns will continue.</a:t>
            </a:r>
          </a:p>
          <a:p>
            <a:r>
              <a:t>• Sensitive to outliers and data quality.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Time series = data observed over time.</a:t>
            </a:r>
          </a:p>
          <a:p>
            <a:r>
              <a:t>• Key components: Trend, Seasonal, Cyclical, Irregular.</a:t>
            </a:r>
          </a:p>
          <a:p>
            <a:r>
              <a:t>• Decomposition reveals hidden structure.</a:t>
            </a:r>
          </a:p>
          <a:p>
            <a:r>
              <a:t>• Foundation for advanced forecasting methods (e.g., ARIMA).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Analyze provided dataset and identify components.</a:t>
            </a:r>
          </a:p>
          <a:p>
            <a:r>
              <a:t>• Discuss differences between additive and multiplicative patterns.</a:t>
            </a:r>
          </a:p>
          <a:p>
            <a:r>
              <a:t>• Submit individual interpretation sheet next class.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Understand the fundamentals of time series analysis.</a:t>
            </a:r>
          </a:p>
          <a:p>
            <a:r>
              <a:t>• Identify the components of a time series.</a:t>
            </a:r>
          </a:p>
          <a:p>
            <a:r>
              <a:t>• Apply decomposition and visualization techniques.</a:t>
            </a:r>
          </a:p>
          <a:p>
            <a:r>
              <a:t>• Solve basic time series problems.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Quantitative Forecasting Methods – Regression &amp; Moving Averages</a:t>
            </a:r>
          </a:p>
          <a:p>
            <a:r>
              <a:t>Be prepared with dataset for in-class analysis.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Time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time series is a sequence of data points collected over time.</a:t>
            </a:r>
          </a:p>
          <a:p>
            <a:r>
              <a:t>• Goal: Identify patterns and forecast future values.</a:t>
            </a:r>
          </a:p>
          <a:p>
            <a:r>
              <a:t>• Common in business, economics, and quality control.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of Time Series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Monthly sales revenue.</a:t>
            </a:r>
          </a:p>
          <a:p>
            <a:r>
              <a:t>• Daily temperature.</a:t>
            </a:r>
          </a:p>
          <a:p>
            <a:r>
              <a:t>• Annual production output.</a:t>
            </a:r>
          </a:p>
          <a:p>
            <a:r>
              <a:t>• Quarterly GDP growth.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Characteristics of Time Series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Time order is essential.</a:t>
            </a:r>
          </a:p>
          <a:p>
            <a:r>
              <a:t>• Observations are not independent.</a:t>
            </a:r>
          </a:p>
          <a:p>
            <a:r>
              <a:t>• Often contain trends, cycles, and irregularities.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Main Components of Time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Trend (T)</a:t>
            </a:r>
          </a:p>
          <a:p>
            <a:r>
              <a:t>2. Seasonal (S)</a:t>
            </a:r>
          </a:p>
          <a:p>
            <a:r>
              <a:t>3. Cyclical (C)</a:t>
            </a:r>
          </a:p>
          <a:p>
            <a:r>
              <a:t>4. Irregular or Random (I)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Trend Component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Long-term direction of data movement.</a:t>
            </a:r>
          </a:p>
          <a:p>
            <a:r>
              <a:t>• Can be upward, downward, or stable.</a:t>
            </a:r>
          </a:p>
          <a:p>
            <a:r>
              <a:t>• Example: Increasing demand for electric vehicles over years.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Seasonal Component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Regular pattern repeating within a year.</a:t>
            </a:r>
          </a:p>
          <a:p>
            <a:r>
              <a:t>• Example: Ice cream sales peak in summer.</a:t>
            </a:r>
          </a:p>
          <a:p>
            <a:r>
              <a:t>• Periodicity: days, months, or quarters.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Cyclical Component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Long-term oscillations around the trend.</a:t>
            </a:r>
          </a:p>
          <a:p>
            <a:r>
              <a:t>• Related to business cycles.</a:t>
            </a:r>
          </a:p>
          <a:p>
            <a:r>
              <a:t>• Duration: usually &gt;1 year.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</TotalTime>
  <Words>590</Words>
  <Application>Microsoft Office PowerPoint</Application>
  <PresentationFormat>On-screen Show (4:3)</PresentationFormat>
  <Paragraphs>85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Tw Cen MT</vt:lpstr>
      <vt:lpstr>Droplet</vt:lpstr>
      <vt:lpstr>Time Series Analysis: Concepts and Components</vt:lpstr>
      <vt:lpstr>Learning Objectives</vt:lpstr>
      <vt:lpstr>Introduction to Time Series</vt:lpstr>
      <vt:lpstr>Examples of Time Series Data</vt:lpstr>
      <vt:lpstr>Characteristics of Time Series Data</vt:lpstr>
      <vt:lpstr>Main Components of Time Series</vt:lpstr>
      <vt:lpstr>Trend Component</vt:lpstr>
      <vt:lpstr>Seasonal Component</vt:lpstr>
      <vt:lpstr>Cyclical Component</vt:lpstr>
      <vt:lpstr>Irregular Component</vt:lpstr>
      <vt:lpstr>Decomposition of Time Series</vt:lpstr>
      <vt:lpstr>Additive vs. Multiplicative Models</vt:lpstr>
      <vt:lpstr>Visualizing Time Series</vt:lpstr>
      <vt:lpstr>Problem Solving – Identifying Components</vt:lpstr>
      <vt:lpstr>Problem Solving – Example</vt:lpstr>
      <vt:lpstr>Applications in Forecasting</vt:lpstr>
      <vt:lpstr>Limitations of Time Series Analysis</vt:lpstr>
      <vt:lpstr>Summary</vt:lpstr>
      <vt:lpstr>Class Exercise</vt:lpstr>
      <vt:lpstr>Next Session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AMIR KHADEM</cp:lastModifiedBy>
  <cp:revision>3</cp:revision>
  <dcterms:created xsi:type="dcterms:W3CDTF">2013-01-27T09:14:16Z</dcterms:created>
  <dcterms:modified xsi:type="dcterms:W3CDTF">2025-10-13T08:07:53Z</dcterms:modified>
  <cp:category/>
</cp:coreProperties>
</file>