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7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8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49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8841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1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58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26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36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0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0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7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0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30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7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7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Qualitative Forecasting Methods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</a:t>
            </a:r>
            <a:r>
              <a:rPr lang="en-US" dirty="0"/>
              <a:t>3</a:t>
            </a:r>
            <a:r>
              <a:rPr dirty="0"/>
              <a:t> Lecture</a:t>
            </a:r>
          </a:p>
          <a:p>
            <a:r>
              <a:rPr dirty="0"/>
              <a:t>Instructor: [</a:t>
            </a:r>
            <a:r>
              <a:rPr lang="en-US" dirty="0"/>
              <a:t>dr. amir </a:t>
            </a:r>
            <a:r>
              <a:rPr lang="en-US" dirty="0" err="1"/>
              <a:t>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Research –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Systematic data collection from market participants.</a:t>
            </a:r>
          </a:p>
          <a:p>
            <a:r>
              <a:t>Focuses on consumers, competitors, and market environment.</a:t>
            </a:r>
          </a:p>
          <a:p>
            <a:r>
              <a:t>Uses surveys, interviews, focus groups.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Research –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Define the objective.</a:t>
            </a:r>
          </a:p>
          <a:p>
            <a:r>
              <a:t>2. Design the research (survey, focus group, etc.).</a:t>
            </a:r>
          </a:p>
          <a:p>
            <a:r>
              <a:t>3. Collect and analyze data.</a:t>
            </a:r>
          </a:p>
          <a:p>
            <a:r>
              <a:t>4. Interpret results for forecasting.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Research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Predicting demand for a new electric scooter.</a:t>
            </a:r>
          </a:p>
          <a:p>
            <a:r>
              <a:t>Surveys in 3 cities.</a:t>
            </a:r>
          </a:p>
          <a:p>
            <a:r>
              <a:t>Data on income, preferences, and environmental awareness.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 – Market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Group B: Create a short survey predicting demand for a new product.</a:t>
            </a:r>
          </a:p>
          <a:p>
            <a:r>
              <a:t>Present survey design and expected outcomes.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Expert Judgment –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Forecast based on professionals' specialized experience.</a:t>
            </a:r>
          </a:p>
          <a:p>
            <a:r>
              <a:t>Quick and low-cost.</a:t>
            </a:r>
          </a:p>
          <a:p>
            <a:r>
              <a:t>Subjective but valuable in new or uncertain areas.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Expert Judgment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Forecasting future real estate trends.</a:t>
            </a:r>
          </a:p>
          <a:p>
            <a:r>
              <a:t>Experts: Developers, investors, and urban planners.</a:t>
            </a:r>
          </a:p>
          <a:p>
            <a:r>
              <a:t>Forecast: Market growth rate and investment potential.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 – Expert Panel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Group C: Select 3 experts (students role-play).</a:t>
            </a:r>
          </a:p>
          <a:p>
            <a:r>
              <a:t>Forecast the outcome of a future market event.</a:t>
            </a:r>
          </a:p>
          <a:p>
            <a:r>
              <a:t>Discuss reasoning and differences.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Comparing the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Delphi: Structured, reduces bias | Time-consuming</a:t>
            </a:r>
          </a:p>
          <a:p>
            <a:r>
              <a:t>Market Research: Data-driven, consumer-focused | Costly</a:t>
            </a:r>
          </a:p>
          <a:p>
            <a:r>
              <a:t>Expert Judgment: Fast, flexible | Subjective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Qualitative forecasting uses human insight.</a:t>
            </a:r>
          </a:p>
          <a:p>
            <a:r>
              <a:t>Useful for uncertain or data-scarce contexts.</a:t>
            </a:r>
          </a:p>
          <a:p>
            <a:r>
              <a:t>Delphi, Market Research, and Expert Judgment complement quantitative methods.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Which method is most reliable for new product forecasting?</a:t>
            </a:r>
          </a:p>
          <a:p>
            <a:r>
              <a:t>2. How can we reduce bias in expert-based methods?</a:t>
            </a:r>
          </a:p>
          <a:p>
            <a:r>
              <a:t>3. How can qualitative methods support TQM decisions?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qualitative forecasting techniques.</a:t>
            </a:r>
          </a:p>
          <a:p>
            <a:r>
              <a:t>Learn the Delphi, Market Research, and Expert Judgment methods.</a:t>
            </a:r>
          </a:p>
          <a:p>
            <a:r>
              <a:t>Apply these methods through group activities.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Next Session: Quantitative Forecasting Methods</a:t>
            </a:r>
          </a:p>
          <a:p>
            <a:r>
              <a:t>Assignment: Submit a one-page summary of your group findings.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Qualitative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Relies on human judgment, experience, and opinion.</a:t>
            </a:r>
          </a:p>
          <a:p>
            <a:r>
              <a:t>Useful when data is limited or unavailable.</a:t>
            </a:r>
          </a:p>
          <a:p>
            <a:r>
              <a:t>Common in new product forecasting and long-term strategic planning.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Qualitative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Lack of historical data.</a:t>
            </a:r>
          </a:p>
          <a:p>
            <a:r>
              <a:t>Uncertain or innovative environments.</a:t>
            </a:r>
          </a:p>
          <a:p>
            <a:r>
              <a:t>Long-term forecasting.</a:t>
            </a:r>
          </a:p>
          <a:p>
            <a:r>
              <a:t>Exploratory and policy planning contexts.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Methods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Delphi Method</a:t>
            </a:r>
          </a:p>
          <a:p>
            <a:r>
              <a:t>2. Market Research</a:t>
            </a:r>
          </a:p>
          <a:p>
            <a:r>
              <a:t>3. Expert Judgment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Delphi Method –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Structured expert communication process.</a:t>
            </a:r>
          </a:p>
          <a:p>
            <a:r>
              <a:t>Iterative rounds of anonymous questionnaires.</a:t>
            </a:r>
          </a:p>
          <a:p>
            <a:r>
              <a:t>Aims for consensus on future events or trends.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Delphi Method –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Select a panel of experts.</a:t>
            </a:r>
          </a:p>
          <a:p>
            <a:r>
              <a:t>2. Round 1: Experts answer questions anonymously.</a:t>
            </a:r>
          </a:p>
          <a:p>
            <a:r>
              <a:t>3. Summarize and share responses.</a:t>
            </a:r>
          </a:p>
          <a:p>
            <a:r>
              <a:t>4. Round 2: Experts revise answers.</a:t>
            </a:r>
          </a:p>
          <a:p>
            <a:r>
              <a:t>5. Continue until consensus emerges.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Delphi Method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Forecasting the adoption of electric vehicles by 2035.</a:t>
            </a:r>
          </a:p>
          <a:p>
            <a:r>
              <a:t>Experts: Engineers, economists, policymakers.</a:t>
            </a:r>
          </a:p>
          <a:p>
            <a:r>
              <a:t>Rounds: 2–3 until opinions converge.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 – Delphi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Group A: Perform 2 Delphi rounds predicting technology trends.</a:t>
            </a:r>
          </a:p>
          <a:p>
            <a:r>
              <a:t>Discuss consensus and differing views.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</TotalTime>
  <Words>542</Words>
  <Application>Microsoft Office PowerPoint</Application>
  <PresentationFormat>On-screen Show (4:3)</PresentationFormat>
  <Paragraphs>81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Tw Cen MT</vt:lpstr>
      <vt:lpstr>Droplet</vt:lpstr>
      <vt:lpstr>Qualitative Forecasting Methods</vt:lpstr>
      <vt:lpstr>Learning Objectives</vt:lpstr>
      <vt:lpstr>Introduction to Qualitative Forecasting</vt:lpstr>
      <vt:lpstr>When to Use Qualitative Forecasting</vt:lpstr>
      <vt:lpstr>Main Methods Overview</vt:lpstr>
      <vt:lpstr>Delphi Method – Concept</vt:lpstr>
      <vt:lpstr>Delphi Method – Process</vt:lpstr>
      <vt:lpstr>Delphi Method – Example</vt:lpstr>
      <vt:lpstr>Group Activity – Delphi Simulation</vt:lpstr>
      <vt:lpstr>Market Research – Concept</vt:lpstr>
      <vt:lpstr>Market Research – Process</vt:lpstr>
      <vt:lpstr>Market Research – Example</vt:lpstr>
      <vt:lpstr>Group Activity – Market Research</vt:lpstr>
      <vt:lpstr>Expert Judgment – Concept</vt:lpstr>
      <vt:lpstr>Expert Judgment – Example</vt:lpstr>
      <vt:lpstr>Group Activity – Expert Panel</vt:lpstr>
      <vt:lpstr>Comparing the Methods</vt:lpstr>
      <vt:lpstr>Summary</vt:lpstr>
      <vt:lpstr>Reflection Questions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AMIR KHADEM</cp:lastModifiedBy>
  <cp:revision>3</cp:revision>
  <dcterms:created xsi:type="dcterms:W3CDTF">2013-01-27T09:14:16Z</dcterms:created>
  <dcterms:modified xsi:type="dcterms:W3CDTF">2025-10-13T08:07:57Z</dcterms:modified>
  <cp:category/>
</cp:coreProperties>
</file>