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7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148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title>
      <c:tx>
        <c:rich>
          <a:bodyPr/>
          <a:lstStyle/>
          <a:p>
            <a:r>
              <a:t>Actual vs Forecast Sales (10 Periods)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Actual Sales</c:v>
                </c:pt>
              </c:strCache>
            </c:strRef>
          </c:tx>
          <c:cat>
            <c:strRef>
              <c:f>Sheet1!$A$2:$A$11</c:f>
              <c:strCache>
                <c:ptCount val="10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  <c:pt idx="4">
                  <c:v>Period 5</c:v>
                </c:pt>
                <c:pt idx="5">
                  <c:v>Period 6</c:v>
                </c:pt>
                <c:pt idx="6">
                  <c:v>Period 7</c:v>
                </c:pt>
                <c:pt idx="7">
                  <c:v>Period 8</c:v>
                </c:pt>
                <c:pt idx="8">
                  <c:v>Period 9</c:v>
                </c:pt>
                <c:pt idx="9">
                  <c:v>Period 10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210</c:v>
                </c:pt>
                <c:pt idx="1">
                  <c:v>220</c:v>
                </c:pt>
                <c:pt idx="2">
                  <c:v>215</c:v>
                </c:pt>
                <c:pt idx="3">
                  <c:v>225</c:v>
                </c:pt>
                <c:pt idx="4">
                  <c:v>230</c:v>
                </c:pt>
                <c:pt idx="5">
                  <c:v>235</c:v>
                </c:pt>
                <c:pt idx="6">
                  <c:v>240</c:v>
                </c:pt>
                <c:pt idx="7">
                  <c:v>245</c:v>
                </c:pt>
                <c:pt idx="8">
                  <c:v>250</c:v>
                </c:pt>
                <c:pt idx="9">
                  <c:v>255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806-4B6A-AE2A-F928E1644FE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Forecast Sales</c:v>
                </c:pt>
              </c:strCache>
            </c:strRef>
          </c:tx>
          <c:cat>
            <c:strRef>
              <c:f>Sheet1!$A$2:$A$11</c:f>
              <c:strCache>
                <c:ptCount val="10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  <c:pt idx="4">
                  <c:v>Period 5</c:v>
                </c:pt>
                <c:pt idx="5">
                  <c:v>Period 6</c:v>
                </c:pt>
                <c:pt idx="6">
                  <c:v>Period 7</c:v>
                </c:pt>
                <c:pt idx="7">
                  <c:v>Period 8</c:v>
                </c:pt>
                <c:pt idx="8">
                  <c:v>Period 9</c:v>
                </c:pt>
                <c:pt idx="9">
                  <c:v>Period 10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205</c:v>
                </c:pt>
                <c:pt idx="1">
                  <c:v>218</c:v>
                </c:pt>
                <c:pt idx="2">
                  <c:v>220</c:v>
                </c:pt>
                <c:pt idx="3">
                  <c:v>222</c:v>
                </c:pt>
                <c:pt idx="4">
                  <c:v>228</c:v>
                </c:pt>
                <c:pt idx="5">
                  <c:v>232</c:v>
                </c:pt>
                <c:pt idx="6">
                  <c:v>242</c:v>
                </c:pt>
                <c:pt idx="7">
                  <c:v>240</c:v>
                </c:pt>
                <c:pt idx="8">
                  <c:v>248</c:v>
                </c:pt>
                <c:pt idx="9">
                  <c:v>260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806-4B6A-AE2A-F928E1644F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1879178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title>
      <c:tx>
        <c:rich>
          <a:bodyPr/>
          <a:lstStyle/>
          <a:p>
            <a:r>
              <a:t>Model Comparison Using Accuracy Metrics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MAD</c:v>
                </c:pt>
              </c:strCache>
            </c:strRef>
          </c:tx>
          <c:invertIfNegative val="1"/>
          <c:cat>
            <c:strRef>
              <c:f>Sheet1!$A$2:$A$4</c:f>
              <c:strCache>
                <c:ptCount val="3"/>
                <c:pt idx="0">
                  <c:v>Model A</c:v>
                </c:pt>
                <c:pt idx="1">
                  <c:v>Model B</c:v>
                </c:pt>
                <c:pt idx="2">
                  <c:v>Model 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3.8</c:v>
                </c:pt>
                <c:pt idx="2">
                  <c:v>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B6-4D97-9D9E-7B3EFC6438C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MSE</c:v>
                </c:pt>
              </c:strCache>
            </c:strRef>
          </c:tx>
          <c:invertIfNegative val="1"/>
          <c:cat>
            <c:strRef>
              <c:f>Sheet1!$A$2:$A$4</c:f>
              <c:strCache>
                <c:ptCount val="3"/>
                <c:pt idx="0">
                  <c:v>Model A</c:v>
                </c:pt>
                <c:pt idx="1">
                  <c:v>Model B</c:v>
                </c:pt>
                <c:pt idx="2">
                  <c:v>Model 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17.600000000000001</c:v>
                </c:pt>
                <c:pt idx="1">
                  <c:v>14.2</c:v>
                </c:pt>
                <c:pt idx="2">
                  <c:v>20.8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7B6-4D97-9D9E-7B3EFC6438C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MAPE</c:v>
                </c:pt>
              </c:strCache>
            </c:strRef>
          </c:tx>
          <c:invertIfNegative val="1"/>
          <c:cat>
            <c:strRef>
              <c:f>Sheet1!$A$2:$A$4</c:f>
              <c:strCache>
                <c:ptCount val="3"/>
                <c:pt idx="0">
                  <c:v>Model A</c:v>
                </c:pt>
                <c:pt idx="1">
                  <c:v>Model B</c:v>
                </c:pt>
                <c:pt idx="2">
                  <c:v>Model C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2.1</c:v>
                </c:pt>
                <c:pt idx="1">
                  <c:v>1.9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7B6-4D97-9D9E-7B3EFC6438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068027336"/>
        <c:crosses val="autoZero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665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320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4978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88816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8000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6356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3412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270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1091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52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334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363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138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893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587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616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140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815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401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MGMT409 – Management Forecasting</a:t>
            </a:r>
          </a:p>
          <a:p>
            <a:r>
              <a:rPr dirty="0"/>
              <a:t>Week 10 – Measuring Forecast Accuracy (MAD, MSE, MAPE)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Instructor: Dr. Amir Khadem</a:t>
            </a:r>
          </a:p>
          <a:p>
            <a:r>
              <a:t>Format: Lab Session / Lecture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Mean Squared Error (MSE)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Formula:</a:t>
            </a:r>
          </a:p>
          <a:p>
            <a:r>
              <a:t>MSE = (Σ (Actual – Forecast)²) / n</a:t>
            </a:r>
          </a:p>
          <a:p>
            <a:r>
              <a:t>Interpretation: Penalizes larger errors more strongly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MSE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Example: Squared Errors = [25, 4, 16, 9, 4, ...]</a:t>
            </a:r>
          </a:p>
          <a:p>
            <a:r>
              <a:t>MSE = (Σ Squared Errors)/n = 17.6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Mean Absolute Percentage Error (MAPE)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Formula:</a:t>
            </a:r>
          </a:p>
          <a:p>
            <a:r>
              <a:t>MAPE = (100/n) × Σ(|Actual – Forecast| / Actual)</a:t>
            </a:r>
          </a:p>
          <a:p>
            <a:r>
              <a:t>Interpretation: Expresses average error as a % of actual values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MAPE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Example:</a:t>
            </a:r>
          </a:p>
          <a:p>
            <a:r>
              <a:t>MAPE = (100/10) × Σ(|Error| / Actual)</a:t>
            </a:r>
          </a:p>
          <a:p>
            <a:r>
              <a:t>MAPE = 2.1%</a:t>
            </a:r>
          </a:p>
          <a:p>
            <a:r>
              <a:t>Lower MAPE = better forecast accuracy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Comparing Forecast Models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914400" y="1371600"/>
          <a:ext cx="73152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Excel Functions for Forecast Accuracy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=ABS(Actual – Forecast)</a:t>
            </a:r>
          </a:p>
          <a:p>
            <a:r>
              <a:t>• =AVERAGE(Range)</a:t>
            </a:r>
          </a:p>
          <a:p>
            <a:r>
              <a:t>• =POWER(Value,2)</a:t>
            </a:r>
          </a:p>
          <a:p>
            <a:r>
              <a:t>• Combine with SUM and COUNT for quick results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Lab Exercise: Compute MAD, MSE, MAPE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Open the provided Excel dataset</a:t>
            </a:r>
          </a:p>
          <a:p>
            <a:r>
              <a:t>2. Compute forecast errors</a:t>
            </a:r>
          </a:p>
          <a:p>
            <a:r>
              <a:t>3. Apply formulas for MAD, MSE, MAPE</a:t>
            </a:r>
          </a:p>
          <a:p>
            <a:r>
              <a:t>4. Interpret which model performs best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Interpreting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Lower MAD, MSE, MAPE → better accuracy</a:t>
            </a:r>
          </a:p>
          <a:p>
            <a:r>
              <a:t>• Evaluate relative scale of errors</a:t>
            </a:r>
          </a:p>
          <a:p>
            <a:r>
              <a:t>• Consider context (units, data variability)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Common Mistakes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Forgetting to use absolute values in MAD</a:t>
            </a:r>
          </a:p>
          <a:p>
            <a:r>
              <a:t>• Dividing by wrong n value</a:t>
            </a:r>
          </a:p>
          <a:p>
            <a:r>
              <a:t>• Comparing MAPE across very different datasets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 &amp; Next Week Preview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MAD, MSE, and MAPE measure forecast accuracy</a:t>
            </a:r>
          </a:p>
          <a:p>
            <a:r>
              <a:t>• Lower values = better model fit</a:t>
            </a:r>
          </a:p>
          <a:p>
            <a:r>
              <a:t>• Next week: Exponential Smoothing and Error Tracking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9726" y="1300786"/>
            <a:ext cx="8214608" cy="2509213"/>
          </a:xfrm>
        </p:spPr>
        <p:txBody>
          <a:bodyPr/>
          <a:lstStyle/>
          <a:p>
            <a:r>
              <a:rPr lang="en-US" dirty="0"/>
              <a:t>Measuring Forecast Accuracy (MAD, MSE, MAPE)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dirty="0"/>
              <a:t>MGMT409 – Management Forecasting</a:t>
            </a:r>
          </a:p>
          <a:p>
            <a:r>
              <a:rPr dirty="0"/>
              <a:t>Week </a:t>
            </a:r>
            <a:r>
              <a:rPr lang="en-US" dirty="0"/>
              <a:t>10</a:t>
            </a:r>
            <a:r>
              <a:rPr dirty="0"/>
              <a:t> Lecture</a:t>
            </a:r>
          </a:p>
          <a:p>
            <a:r>
              <a:rPr dirty="0"/>
              <a:t>Instructor: [</a:t>
            </a:r>
            <a:r>
              <a:rPr lang="en-US" dirty="0"/>
              <a:t>Dr. Amir Khadem</a:t>
            </a:r>
            <a:r>
              <a:rPr dirty="0"/>
              <a:t>]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Session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Learn to quantify forecast errors</a:t>
            </a:r>
          </a:p>
          <a:p>
            <a:r>
              <a:t>- Understand MAD, MSE, MAPE metrics</a:t>
            </a:r>
          </a:p>
          <a:p>
            <a:r>
              <a:t>- Apply formulas using Excel</a:t>
            </a:r>
          </a:p>
          <a:p>
            <a:r>
              <a:t>- Practice lab data exercises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Measure Forecast Accuracy?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Ensures reliability of forecasting models</a:t>
            </a:r>
          </a:p>
          <a:p>
            <a:r>
              <a:t>• Identifies bias and systematic errors</a:t>
            </a:r>
          </a:p>
          <a:p>
            <a:r>
              <a:t>• Helps compare model performance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Types of Forecast Errors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Forecast Error = Actual – Forecast</a:t>
            </a:r>
          </a:p>
          <a:p>
            <a:r>
              <a:t>• Positive error → under-forecast</a:t>
            </a:r>
          </a:p>
          <a:p>
            <a:r>
              <a:t>• Negative error → over-forecast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Forecast Error Metrics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Common metrics:</a:t>
            </a:r>
          </a:p>
          <a:p>
            <a:r>
              <a:t>• MAD – Mean Absolute Deviation</a:t>
            </a:r>
          </a:p>
          <a:p>
            <a:r>
              <a:t>• MSE – Mean Squared Error</a:t>
            </a:r>
          </a:p>
          <a:p>
            <a:r>
              <a:t>• MAPE – Mean Absolute Percentage Error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Mean Absolute Deviation (MAD)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Formula:</a:t>
            </a:r>
          </a:p>
          <a:p>
            <a:r>
              <a:t>MAD = (Σ |Actual – Forecast|) / n</a:t>
            </a:r>
          </a:p>
          <a:p>
            <a:r>
              <a:t>Interpretation: Average absolute error magnitude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Dataset: Sales Forecasting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914400" y="1371600"/>
          <a:ext cx="73152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MAD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Period | Actual | Forecast | |Error| </a:t>
            </a:r>
          </a:p>
          <a:p>
            <a:r>
              <a:t>-----------------------------------</a:t>
            </a:r>
          </a:p>
          <a:p>
            <a:r>
              <a:t>1 | 210 | 205 | 5</a:t>
            </a:r>
          </a:p>
          <a:p>
            <a:r>
              <a:t>2 | 220 | 218 | 2</a:t>
            </a:r>
          </a:p>
          <a:p>
            <a:r>
              <a:t>... </a:t>
            </a:r>
          </a:p>
          <a:p>
            <a:r>
              <a:t>MAD = (Σ|Error|)/10 = 4.1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2</TotalTime>
  <Words>507</Words>
  <Application>Microsoft Office PowerPoint</Application>
  <PresentationFormat>On-screen Show (4:3)</PresentationFormat>
  <Paragraphs>79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Tw Cen MT</vt:lpstr>
      <vt:lpstr>Droplet</vt:lpstr>
      <vt:lpstr>MGMT409 – Management Forecasting Week 10 – Measuring Forecast Accuracy (MAD, MSE, MAPE)</vt:lpstr>
      <vt:lpstr>Measuring Forecast Accuracy (MAD, MSE, MAPE)</vt:lpstr>
      <vt:lpstr>Session Overview</vt:lpstr>
      <vt:lpstr>Why Measure Forecast Accuracy?</vt:lpstr>
      <vt:lpstr>Types of Forecast Errors</vt:lpstr>
      <vt:lpstr>Forecast Error Metrics</vt:lpstr>
      <vt:lpstr>Mean Absolute Deviation (MAD)</vt:lpstr>
      <vt:lpstr>Example Dataset: Sales Forecasting</vt:lpstr>
      <vt:lpstr>MAD Example</vt:lpstr>
      <vt:lpstr>Mean Squared Error (MSE)</vt:lpstr>
      <vt:lpstr>MSE Example</vt:lpstr>
      <vt:lpstr>Mean Absolute Percentage Error (MAPE)</vt:lpstr>
      <vt:lpstr>MAPE Example</vt:lpstr>
      <vt:lpstr>Comparing Forecast Models</vt:lpstr>
      <vt:lpstr>Excel Functions for Forecast Accuracy</vt:lpstr>
      <vt:lpstr>Lab Exercise: Compute MAD, MSE, MAPE</vt:lpstr>
      <vt:lpstr>Interpreting Results</vt:lpstr>
      <vt:lpstr>Common Mistakes</vt:lpstr>
      <vt:lpstr>Summary &amp; Next Week Preview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Amir</dc:creator>
  <cp:keywords/>
  <dc:description>generated using python-pptx</dc:description>
  <cp:lastModifiedBy>AMIR KHADEM</cp:lastModifiedBy>
  <cp:revision>2</cp:revision>
  <dcterms:created xsi:type="dcterms:W3CDTF">2013-01-27T09:14:16Z</dcterms:created>
  <dcterms:modified xsi:type="dcterms:W3CDTF">2025-10-13T08:29:47Z</dcterms:modified>
  <cp:category/>
</cp:coreProperties>
</file>