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4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86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883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03737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660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870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968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42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1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6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1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2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4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3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75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Learning Data Collection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/>
              <a:t>Chapter Five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D862-C7D0-B083-E864-B976C169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10: Conclusion</a:t>
            </a:r>
            <a:br>
              <a:rPr lang="en-US" b="1" dirty="0"/>
            </a:br>
            <a:endParaRPr lang="en-US" dirty="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5E384C71-DAB1-690C-5298-AC5751695A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4400" y="2918957"/>
            <a:ext cx="726256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Takeaways: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Effective data collection is crucial for meaningful research outcomes.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Choose techniques that align with research goals and resources.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Prioritize data quality and ethical practices.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 Steps: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Analyzing collected data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7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C25C-0599-0AB2-5860-9EF540B0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of Chapter Four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7A3C611-2E6D-5189-6926-D880BC4BC9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82895" y="3141750"/>
            <a:ext cx="9636686" cy="163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Understand the role of data collection in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Explore various data collection techniques.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Differentiate between primary and secondary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Learn the strengths and limitations of each technique.</a:t>
            </a:r>
          </a:p>
        </p:txBody>
      </p:sp>
    </p:spTree>
    <p:extLst>
      <p:ext uri="{BB962C8B-B14F-4D97-AF65-F5344CB8AC3E}">
        <p14:creationId xmlns:p14="http://schemas.microsoft.com/office/powerpoint/2010/main" val="395494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305F-D39E-05E4-7844-A5967448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3: What is Data Collection?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E8A84B-64E7-8B17-FA28-B238F2358C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2306083"/>
            <a:ext cx="9520555" cy="336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collection involves systematically gathering information to address a research problem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 test a hypothesis.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Purpose: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Provides evidence to support research conclusions.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Ensures validity and reliability of the study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0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3619-ED66-3352-D931-A811253C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4: Types of Data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327510-F7BA-FB5D-1206-E943847E3F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57488" y="2401333"/>
            <a:ext cx="7407797" cy="336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Primary Data: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collected directly by the researcher for a specific purpose.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 Surveys, experiments, interviews.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Secondary Data: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Pre-existing data collected for other purposes.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 Government reports, academic journals, company records.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7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A7421-AA65-53F8-D65C-22FCB7B7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Slide 5: Data Collection Techniques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40A4D6-27CD-16A0-4FC8-C90E50A856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1225" y="1785174"/>
            <a:ext cx="603562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Surveys and Questionnaires: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Use: Gather standardized responses from a large group.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Tools: Online forms, paper surveys.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Interviews: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Use: Obtain in-depth, qualitative data.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Types: Structured, semi-structured, unstructured.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Observations: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Use: Record behaviors or events in natural settings.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Types: Participant, non-participant, direct.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Experiments: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Use: Test hypotheses in controlled settings.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 Groups: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Use: Gather opinions from small, diverse groups.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Document and Content Analysis: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Use: Analyze existing texts, images, or records.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5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D89C-0CA7-E304-CE6A-B62E91E3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6: Choosing a Data Collection Technique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656578C-559E-4546-C971-5B14F81DEE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82003" y="2554519"/>
            <a:ext cx="5790175" cy="295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Factors to Consider: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Research objectives and questions.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Nature of the data (quantitative or qualitative).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Target population.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Resources: Time, budget, and expertise.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Ethical considerations.</a:t>
            </a:r>
          </a:p>
        </p:txBody>
      </p:sp>
    </p:spTree>
    <p:extLst>
      <p:ext uri="{BB962C8B-B14F-4D97-AF65-F5344CB8AC3E}">
        <p14:creationId xmlns:p14="http://schemas.microsoft.com/office/powerpoint/2010/main" val="27982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E377-315D-4AF5-6DFC-3082C5DE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7: Strengths and Limitations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AFBBE38-66F0-0E98-F255-77E45B076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085035"/>
              </p:ext>
            </p:extLst>
          </p:nvPr>
        </p:nvGraphicFramePr>
        <p:xfrm>
          <a:off x="1898442" y="2374900"/>
          <a:ext cx="8877717" cy="2822574"/>
        </p:xfrm>
        <a:graphic>
          <a:graphicData uri="http://schemas.openxmlformats.org/drawingml/2006/table">
            <a:tbl>
              <a:tblPr/>
              <a:tblGrid>
                <a:gridCol w="2153053">
                  <a:extLst>
                    <a:ext uri="{9D8B030D-6E8A-4147-A177-3AD203B41FA5}">
                      <a16:colId xmlns:a16="http://schemas.microsoft.com/office/drawing/2014/main" val="3473555767"/>
                    </a:ext>
                  </a:extLst>
                </a:gridCol>
                <a:gridCol w="3404382">
                  <a:extLst>
                    <a:ext uri="{9D8B030D-6E8A-4147-A177-3AD203B41FA5}">
                      <a16:colId xmlns:a16="http://schemas.microsoft.com/office/drawing/2014/main" val="1968448533"/>
                    </a:ext>
                  </a:extLst>
                </a:gridCol>
                <a:gridCol w="3320282">
                  <a:extLst>
                    <a:ext uri="{9D8B030D-6E8A-4147-A177-3AD203B41FA5}">
                      <a16:colId xmlns:a16="http://schemas.microsoft.com/office/drawing/2014/main" val="3363694185"/>
                    </a:ext>
                  </a:extLst>
                </a:gridCol>
              </a:tblGrid>
              <a:tr h="313619">
                <a:tc>
                  <a:txBody>
                    <a:bodyPr/>
                    <a:lstStyle/>
                    <a:p>
                      <a:r>
                        <a:rPr lang="en-US" sz="1500" b="1"/>
                        <a:t>Technique</a:t>
                      </a:r>
                      <a:endParaRPr lang="en-US" sz="1500"/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/>
                        <a:t>Strengths</a:t>
                      </a:r>
                      <a:endParaRPr lang="en-US" sz="1500"/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/>
                        <a:t>Limitations</a:t>
                      </a:r>
                      <a:endParaRPr lang="en-US" sz="1500"/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003823"/>
                  </a:ext>
                </a:extLst>
              </a:tr>
              <a:tr h="548834">
                <a:tc>
                  <a:txBody>
                    <a:bodyPr/>
                    <a:lstStyle/>
                    <a:p>
                      <a:r>
                        <a:rPr lang="en-US" sz="1500"/>
                        <a:t>Surveys</a:t>
                      </a:r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Quick and cost-effective for large samples.</a:t>
                      </a:r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Risk of low response rates or biased data.</a:t>
                      </a:r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598391"/>
                  </a:ext>
                </a:extLst>
              </a:tr>
              <a:tr h="548834">
                <a:tc>
                  <a:txBody>
                    <a:bodyPr/>
                    <a:lstStyle/>
                    <a:p>
                      <a:r>
                        <a:rPr lang="en-US" sz="1500"/>
                        <a:t>Interviews</a:t>
                      </a:r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Provides deep, detailed insights.</a:t>
                      </a:r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Time-consuming and resource-intensive.</a:t>
                      </a:r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117481"/>
                  </a:ext>
                </a:extLst>
              </a:tr>
              <a:tr h="548834">
                <a:tc>
                  <a:txBody>
                    <a:bodyPr/>
                    <a:lstStyle/>
                    <a:p>
                      <a:r>
                        <a:rPr lang="en-US" sz="1500"/>
                        <a:t>Observations</a:t>
                      </a:r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Captures natural behaviors.</a:t>
                      </a:r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Observer bias and limited control.</a:t>
                      </a:r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72211"/>
                  </a:ext>
                </a:extLst>
              </a:tr>
              <a:tr h="548834">
                <a:tc>
                  <a:txBody>
                    <a:bodyPr/>
                    <a:lstStyle/>
                    <a:p>
                      <a:r>
                        <a:rPr lang="en-US" sz="1500"/>
                        <a:t>Experiments</a:t>
                      </a:r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High control over variables.</a:t>
                      </a:r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May lack real-world applicability.</a:t>
                      </a:r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092381"/>
                  </a:ext>
                </a:extLst>
              </a:tr>
              <a:tr h="313619">
                <a:tc>
                  <a:txBody>
                    <a:bodyPr/>
                    <a:lstStyle/>
                    <a:p>
                      <a:r>
                        <a:rPr lang="en-US" sz="1500" dirty="0"/>
                        <a:t>Secondary Data</a:t>
                      </a:r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Cost-efficient and accessible.</a:t>
                      </a:r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May be outdated or irrelevant.</a:t>
                      </a:r>
                    </a:p>
                  </a:txBody>
                  <a:tcPr marL="78405" marR="78405" marT="39202" marB="392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637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76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99B1-0F2E-AC54-DEF9-235D644A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8: Ensuring Data Quality</a:t>
            </a: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4812009-FFC6-A418-AA0D-D1BE162AD2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0492" y="2526219"/>
            <a:ext cx="5753686" cy="328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Reliability: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Consistency of data over time and conditions.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Validity: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Accuracy in measuring what it is intended to measure.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Triangulation: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Combining multiple data sources or techniques for robustness.</a:t>
            </a:r>
          </a:p>
        </p:txBody>
      </p:sp>
    </p:spTree>
    <p:extLst>
      <p:ext uri="{BB962C8B-B14F-4D97-AF65-F5344CB8AC3E}">
        <p14:creationId xmlns:p14="http://schemas.microsoft.com/office/powerpoint/2010/main" val="9365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D1A5-CEEC-B78F-AA1B-E7D9692F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9: Ethical Considerations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A0501B-0FDD-985D-C776-BB5C95F67D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20226" y="2050340"/>
            <a:ext cx="9088340" cy="284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Informed Consent:</a:t>
            </a:r>
            <a:r>
              <a:rPr lang="en-US" dirty="0"/>
              <a:t> Ensure participants are aware of the study's purpose.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Confidentiality:</a:t>
            </a:r>
            <a:r>
              <a:rPr lang="en-US" dirty="0"/>
              <a:t> Protect personal information.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Avoid Harm:</a:t>
            </a:r>
            <a:r>
              <a:rPr lang="en-US" dirty="0"/>
              <a:t> Minimize risks to participants.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Transparency:</a:t>
            </a:r>
            <a:r>
              <a:rPr lang="en-US" dirty="0"/>
              <a:t> Maintain honesty in data collection and reporting.</a:t>
            </a:r>
          </a:p>
        </p:txBody>
      </p:sp>
    </p:spTree>
    <p:extLst>
      <p:ext uri="{BB962C8B-B14F-4D97-AF65-F5344CB8AC3E}">
        <p14:creationId xmlns:p14="http://schemas.microsoft.com/office/powerpoint/2010/main" val="1527284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137</TotalTime>
  <Words>472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Learning Data Collection Techniques</vt:lpstr>
      <vt:lpstr>Objectives of Chapter Four</vt:lpstr>
      <vt:lpstr>Slide 3: What is Data Collection?</vt:lpstr>
      <vt:lpstr>Slide 4: Types of Data</vt:lpstr>
      <vt:lpstr>Slide 5: Data Collection Techniques</vt:lpstr>
      <vt:lpstr>Slide 6: Choosing a Data Collection Technique</vt:lpstr>
      <vt:lpstr>Slide 7: Strengths and Limitations</vt:lpstr>
      <vt:lpstr>Slide 8: Ensuring Data Quality</vt:lpstr>
      <vt:lpstr>Slide 9: Ethical Considerations</vt:lpstr>
      <vt:lpstr>Slide 10: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KHADEM</dc:creator>
  <cp:lastModifiedBy>AMIR KHADEM</cp:lastModifiedBy>
  <cp:revision>27</cp:revision>
  <dcterms:created xsi:type="dcterms:W3CDTF">2024-12-03T03:42:37Z</dcterms:created>
  <dcterms:modified xsi:type="dcterms:W3CDTF">2024-12-03T06:00:29Z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