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200" dirty="0"/>
              <a:t>Focus on Customer Satisfaction and Customer-Driven Quality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</a:t>
            </a:r>
            <a:r>
              <a:rPr lang="en-US" sz="1050" dirty="0"/>
              <a:t>four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8C393C-8403-50F4-3C69-DD218F4A5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3035385"/>
            <a:ext cx="7732245" cy="190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Takeaways: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TQM tools and techniques are essential for achieving quality excellence.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From basic tools to advanced methods, each serves a unique purpose.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Effective implementation requires training, consistency, and collaboration.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Next Steps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Focus on Customer Satisfaction and Customer-Driven Quality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Four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33FBB5-EB14-D344-1CC8-52B715979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780861"/>
            <a:ext cx="8433078" cy="24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customer satisfaction in the context of TQM.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Understand the concept of customer-driven quality.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Learn the importance of aligning quality efforts with customer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Explore strategies for achieving and sustaining customer satisfaction.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Customer Satisfaction in TQM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7AA9EA-3579-C4DE-6B77-A7C46B707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109234"/>
            <a:ext cx="8747651" cy="375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degree to which a product or service meets or exceeds customer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Elements: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Product/service 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Customer experience.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Value for money.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Timeliness and responsiveness.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Goal in TQM: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Delight customers, not just satisfy them.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What is Customer-Driven Quality?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2044518-C6C0-948E-90BF-862EFC364C5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528997" y="2052746"/>
            <a:ext cx="9810437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 that is designed and delivered based on explicit customer needs and preferences.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feedback guides product and process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Proactive approach to addressing future needs.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engagement with customers throughout the product lifecycle.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Advanced Techniques for TQM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E9FC97-4087-EDE0-8CC1-70FB4CBEE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6058" y="1911361"/>
            <a:ext cx="6835717" cy="44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Six Sigma:</a:t>
            </a:r>
            <a:endParaRPr lang="en-US" dirty="0"/>
          </a:p>
          <a:p>
            <a:pPr marL="742950" lvl="1" indent="-285750"/>
            <a:r>
              <a:rPr lang="en-US" dirty="0"/>
              <a:t>Data-driven approach to reduce defects and variability.</a:t>
            </a:r>
          </a:p>
          <a:p>
            <a:pPr marL="742950" lvl="1" indent="-285750"/>
            <a:r>
              <a:rPr lang="en-US" dirty="0"/>
              <a:t>Tools: DMAIC (Define, Measure, Analyze, Improve, Control).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Benchmarking:</a:t>
            </a:r>
            <a:endParaRPr lang="en-US" dirty="0"/>
          </a:p>
          <a:p>
            <a:pPr marL="742950" lvl="1" indent="-285750"/>
            <a:r>
              <a:rPr lang="en-US" dirty="0"/>
              <a:t>Comparing performance with industry best practices.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Kaizen:</a:t>
            </a:r>
            <a:endParaRPr lang="en-US" dirty="0"/>
          </a:p>
          <a:p>
            <a:pPr marL="742950" lvl="1" indent="-285750"/>
            <a:r>
              <a:rPr lang="en-US" dirty="0"/>
              <a:t>Focuses on small, continuous improvements.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Failure Mode and Effects Analysis (FMEA):</a:t>
            </a:r>
            <a:endParaRPr lang="en-US" dirty="0"/>
          </a:p>
          <a:p>
            <a:pPr marL="742950" lvl="1" indent="-285750"/>
            <a:r>
              <a:rPr lang="en-US" dirty="0"/>
              <a:t>Identifies and mitigates potential failures in processes.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Total Productive Maintenance (TPM):</a:t>
            </a:r>
            <a:endParaRPr lang="en-US" dirty="0"/>
          </a:p>
          <a:p>
            <a:pPr marL="742950" lvl="1" indent="-285750"/>
            <a:r>
              <a:rPr lang="en-US" dirty="0"/>
              <a:t>Ensures optimal equipment performance to minimize downtime.</a:t>
            </a: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Tools for Measuring and Improving Quality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38FA60-F8FE-AC0B-4ABE-C2A046264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215737"/>
            <a:ext cx="6519734" cy="32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Quality Function Deployment (QFD):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Translates customer requirements into design specifications.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Root Cause Analysis (RCA):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Drills down to uncover underlying causes of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PDCA Cycle (Plan-Do-Check-Act):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Framework for iterative process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Process Control (SPC):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Uses statistics to monitor and control processes.</a:t>
            </a: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Integrating Tools into TQM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0C8-A423-13C3-4E4E-7235DD51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612005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tools at different stages of problem-solving:</a:t>
            </a:r>
          </a:p>
          <a:p>
            <a:pPr marL="90488" indent="314325">
              <a:buFont typeface="Arial" panose="020B0604020202020204" pitchFamily="34" charset="0"/>
              <a:buChar char="•"/>
            </a:pPr>
            <a:r>
              <a:rPr lang="en-US" sz="2400" b="1" dirty="0"/>
              <a:t>Identify Problems:</a:t>
            </a:r>
            <a:r>
              <a:rPr lang="en-US" sz="2400" dirty="0"/>
              <a:t> Pareto Chart, Check Sheets.</a:t>
            </a:r>
          </a:p>
          <a:p>
            <a:pPr marL="90488" indent="314325">
              <a:buFont typeface="Arial" panose="020B0604020202020204" pitchFamily="34" charset="0"/>
              <a:buChar char="•"/>
            </a:pPr>
            <a:r>
              <a:rPr lang="en-US" sz="2400" b="1" dirty="0"/>
              <a:t>Analyze Causes:</a:t>
            </a:r>
            <a:r>
              <a:rPr lang="en-US" sz="2400" dirty="0"/>
              <a:t> Fishbone Diagram, Scatter Plot.</a:t>
            </a:r>
          </a:p>
          <a:p>
            <a:pPr marL="90488" indent="314325">
              <a:buFont typeface="Arial" panose="020B0604020202020204" pitchFamily="34" charset="0"/>
              <a:buChar char="•"/>
            </a:pPr>
            <a:r>
              <a:rPr lang="en-US" sz="2400" b="1" dirty="0"/>
              <a:t>Implement Solutions:</a:t>
            </a:r>
            <a:r>
              <a:rPr lang="en-US" sz="2400" dirty="0"/>
              <a:t> PDCA Cycle, Control Charts.</a:t>
            </a:r>
          </a:p>
          <a:p>
            <a:pPr marL="90488" indent="314325">
              <a:buFont typeface="Arial" panose="020B0604020202020204" pitchFamily="34" charset="0"/>
              <a:buChar char="•"/>
            </a:pPr>
            <a:r>
              <a:rPr lang="en-US" sz="2400" b="1" dirty="0"/>
              <a:t>Monitor Results:</a:t>
            </a:r>
            <a:r>
              <a:rPr lang="en-US" sz="2400" dirty="0"/>
              <a:t> SPC, Histograms.</a:t>
            </a: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Practical Example: Using Tools for TQM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9FF1-50BA-DD7D-BBE7-7D1DF3A4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11" y="2767769"/>
            <a:ext cx="8586366" cy="282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Scenario:</a:t>
            </a:r>
            <a:r>
              <a:rPr lang="en-US" dirty="0"/>
              <a:t> A manufacturing company faces high defect rates.</a:t>
            </a:r>
          </a:p>
          <a:p>
            <a:pPr marL="90488" indent="419100">
              <a:buFont typeface="Arial" panose="020B0604020202020204" pitchFamily="34" charset="0"/>
              <a:buChar char="•"/>
            </a:pPr>
            <a:r>
              <a:rPr lang="en-US" b="1" dirty="0"/>
              <a:t>Step 1:</a:t>
            </a:r>
            <a:r>
              <a:rPr lang="en-US" dirty="0"/>
              <a:t> Use a </a:t>
            </a:r>
            <a:r>
              <a:rPr lang="en-US" b="1" dirty="0"/>
              <a:t>Pareto Chart</a:t>
            </a:r>
            <a:r>
              <a:rPr lang="en-US" dirty="0"/>
              <a:t> to identify top defects.</a:t>
            </a:r>
          </a:p>
          <a:p>
            <a:pPr marL="90488" indent="419100">
              <a:buFont typeface="Arial" panose="020B0604020202020204" pitchFamily="34" charset="0"/>
              <a:buChar char="•"/>
            </a:pPr>
            <a:r>
              <a:rPr lang="en-US" b="1" dirty="0"/>
              <a:t>Step 2:</a:t>
            </a:r>
            <a:r>
              <a:rPr lang="en-US" dirty="0"/>
              <a:t> Apply a </a:t>
            </a:r>
            <a:r>
              <a:rPr lang="en-US" b="1" dirty="0"/>
              <a:t>Fishbone Diagram</a:t>
            </a:r>
            <a:r>
              <a:rPr lang="en-US" dirty="0"/>
              <a:t> to uncover root causes.</a:t>
            </a:r>
          </a:p>
          <a:p>
            <a:pPr marL="90488" indent="419100">
              <a:buFont typeface="Arial" panose="020B0604020202020204" pitchFamily="34" charset="0"/>
              <a:buChar char="•"/>
            </a:pPr>
            <a:r>
              <a:rPr lang="en-US" b="1" dirty="0"/>
              <a:t>Step 3:</a:t>
            </a:r>
            <a:r>
              <a:rPr lang="en-US" dirty="0"/>
              <a:t> Implement solutions using the </a:t>
            </a:r>
            <a:r>
              <a:rPr lang="en-US" b="1" dirty="0"/>
              <a:t>PDCA Cycle</a:t>
            </a:r>
            <a:r>
              <a:rPr lang="en-US" dirty="0"/>
              <a:t>.</a:t>
            </a:r>
          </a:p>
          <a:p>
            <a:pPr marL="90488" indent="419100">
              <a:buFont typeface="Arial" panose="020B0604020202020204" pitchFamily="34" charset="0"/>
              <a:buChar char="•"/>
            </a:pPr>
            <a:r>
              <a:rPr lang="en-US" b="1" dirty="0"/>
              <a:t>Step 4:</a:t>
            </a:r>
            <a:r>
              <a:rPr lang="en-US" dirty="0"/>
              <a:t> Monitor improvements with </a:t>
            </a:r>
            <a:r>
              <a:rPr lang="en-US" b="1" dirty="0"/>
              <a:t>Control Charts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Challenges in Using Tools for TQM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104912-518A-9DA5-05FC-EAB0D1DF6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1479" y="2045416"/>
            <a:ext cx="8471935" cy="27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Lack of training or understanding of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Resistance to adopting structured problem-solving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Misinterpretation of data or analysis results.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Inconsistent application of techniques.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56</TotalTime>
  <Words>498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Focus on Customer Satisfaction and Customer-Driven Quality</vt:lpstr>
      <vt:lpstr>Slide 2: Objectives of Chapter Four</vt:lpstr>
      <vt:lpstr>Slide 3: Customer Satisfaction in TQM</vt:lpstr>
      <vt:lpstr>Slide 4: What is Customer-Driven Quality?</vt:lpstr>
      <vt:lpstr>Slide 5: Advanced Techniques for TQM</vt:lpstr>
      <vt:lpstr>Slide 6: Tools for Measuring and Improving Quality</vt:lpstr>
      <vt:lpstr>Slide 7: Integrating Tools into TQM Processes</vt:lpstr>
      <vt:lpstr>Slide 8: Practical Example: Using Tools for TQM</vt:lpstr>
      <vt:lpstr>Slide 9: Challenges in Using Tools for TQM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11</cp:revision>
  <dcterms:created xsi:type="dcterms:W3CDTF">2024-12-10T02:04:35Z</dcterms:created>
  <dcterms:modified xsi:type="dcterms:W3CDTF">2024-12-12T08:59:38Z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